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F0A6-EB3D-4CEE-BA37-C96C7ACC331D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00C8-7395-4C43-BD32-7883C1322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12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F0A6-EB3D-4CEE-BA37-C96C7ACC331D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00C8-7395-4C43-BD32-7883C1322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88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F0A6-EB3D-4CEE-BA37-C96C7ACC331D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00C8-7395-4C43-BD32-7883C1322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2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F0A6-EB3D-4CEE-BA37-C96C7ACC331D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00C8-7395-4C43-BD32-7883C1322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2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F0A6-EB3D-4CEE-BA37-C96C7ACC331D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00C8-7395-4C43-BD32-7883C1322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5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F0A6-EB3D-4CEE-BA37-C96C7ACC331D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00C8-7395-4C43-BD32-7883C1322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44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F0A6-EB3D-4CEE-BA37-C96C7ACC331D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00C8-7395-4C43-BD32-7883C1322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0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F0A6-EB3D-4CEE-BA37-C96C7ACC331D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00C8-7395-4C43-BD32-7883C1322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56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F0A6-EB3D-4CEE-BA37-C96C7ACC331D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00C8-7395-4C43-BD32-7883C1322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8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F0A6-EB3D-4CEE-BA37-C96C7ACC331D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00C8-7395-4C43-BD32-7883C1322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72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F0A6-EB3D-4CEE-BA37-C96C7ACC331D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00C8-7395-4C43-BD32-7883C1322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83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AF0A6-EB3D-4CEE-BA37-C96C7ACC331D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900C8-7395-4C43-BD32-7883C1322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3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17.3 Acid-Base Titrations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937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17.3 </a:t>
            </a:r>
            <a:r>
              <a:rPr lang="en-US" dirty="0" err="1" smtClean="0"/>
              <a:t>Polyprotic</a:t>
            </a:r>
            <a:r>
              <a:rPr lang="en-US" dirty="0" smtClean="0"/>
              <a:t> Acids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023100" cy="4351338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Polyprotic</a:t>
            </a:r>
            <a:r>
              <a:rPr lang="en-US" dirty="0" smtClean="0"/>
              <a:t> weak acids such as H3PO3, when titrated, occur in a series of steps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For these types of titrations, 2 sets of properly chosen indicators would be necessary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For indicators, they need to be chosen to respond to changes near the equivalence point, they don’t have to be exact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38" t="19172" r="40839" b="25080"/>
          <a:stretch/>
        </p:blipFill>
        <p:spPr>
          <a:xfrm>
            <a:off x="7584069" y="1825625"/>
            <a:ext cx="4099931" cy="3680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919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Titrations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33"/>
          <a:stretch/>
        </p:blipFill>
        <p:spPr>
          <a:xfrm>
            <a:off x="838200" y="1409969"/>
            <a:ext cx="10515600" cy="4766994"/>
          </a:xfrm>
        </p:spPr>
      </p:pic>
    </p:spTree>
    <p:extLst>
      <p:ext uri="{BB962C8B-B14F-4D97-AF65-F5344CB8AC3E}">
        <p14:creationId xmlns:p14="http://schemas.microsoft.com/office/powerpoint/2010/main" val="1875084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17.3 Acid Base Titrations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134100" cy="4351338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 smtClean="0"/>
              <a:t>Titrations </a:t>
            </a:r>
          </a:p>
          <a:p>
            <a:pPr lvl="1"/>
            <a:r>
              <a:rPr lang="en-US" sz="4000" dirty="0" smtClean="0"/>
              <a:t>Very common analytical test to determine concentrations of unknown solutions</a:t>
            </a:r>
          </a:p>
          <a:p>
            <a:pPr marL="457200" lvl="1" indent="0">
              <a:buNone/>
            </a:pPr>
            <a:endParaRPr lang="en-US" sz="4000" dirty="0" smtClean="0"/>
          </a:p>
          <a:p>
            <a:pPr lvl="1"/>
            <a:r>
              <a:rPr lang="en-US" sz="4000" dirty="0" smtClean="0"/>
              <a:t>Typically done by adding a known concentration (standardized) of base to acid</a:t>
            </a:r>
          </a:p>
          <a:p>
            <a:pPr marL="457200" lvl="1" indent="0">
              <a:buNone/>
            </a:pPr>
            <a:endParaRPr lang="en-US" sz="4000" dirty="0" smtClean="0"/>
          </a:p>
          <a:p>
            <a:pPr lvl="1"/>
            <a:r>
              <a:rPr lang="en-US" sz="4000" dirty="0" smtClean="0"/>
              <a:t>Can be done with indicator or pH meter set up to read pH or volts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089" y="1054100"/>
            <a:ext cx="2400035" cy="490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32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17.3 Titration Curves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515100" cy="4351338"/>
          </a:xfrm>
        </p:spPr>
        <p:txBody>
          <a:bodyPr/>
          <a:lstStyle/>
          <a:p>
            <a:r>
              <a:rPr lang="en-US" dirty="0" smtClean="0"/>
              <a:t>Titration curves are more accurate way to conduct titrations because the exact equivalence point can be determined by extrapolating the graph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Equivalence point – the point in titration where acid and base are neutralized and equal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100" y="2343150"/>
            <a:ext cx="4083050" cy="3316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37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17.3 Strong Acid – Base Curves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100" y="1879353"/>
            <a:ext cx="7342530" cy="429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89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17.3 Strong Acid – Base Titration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Practice: Calculate the pH when the following quantities of 0.100 M </a:t>
            </a:r>
            <a:r>
              <a:rPr lang="en-US" dirty="0" err="1" smtClean="0"/>
              <a:t>NaOH</a:t>
            </a:r>
            <a:r>
              <a:rPr lang="en-US" dirty="0" smtClean="0"/>
              <a:t> solution have been added to 50.0 mL of 0.100 M </a:t>
            </a:r>
            <a:r>
              <a:rPr lang="en-US" dirty="0" err="1" smtClean="0"/>
              <a:t>HCl</a:t>
            </a:r>
            <a:endParaRPr lang="en-US" dirty="0" smtClean="0"/>
          </a:p>
          <a:p>
            <a:pPr lvl="1"/>
            <a:r>
              <a:rPr lang="en-US" dirty="0" smtClean="0"/>
              <a:t>A. 49.0 mL</a:t>
            </a:r>
          </a:p>
          <a:p>
            <a:pPr lvl="1"/>
            <a:r>
              <a:rPr lang="en-US" dirty="0" smtClean="0"/>
              <a:t>B. 51.0 mL</a:t>
            </a:r>
          </a:p>
        </p:txBody>
      </p:sp>
    </p:spTree>
    <p:extLst>
      <p:ext uri="{BB962C8B-B14F-4D97-AF65-F5344CB8AC3E}">
        <p14:creationId xmlns:p14="http://schemas.microsoft.com/office/powerpoint/2010/main" val="2534679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17.3 Strong-Acid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Practice:</a:t>
            </a:r>
          </a:p>
          <a:p>
            <a:pPr lvl="1"/>
            <a:r>
              <a:rPr lang="en-US" dirty="0" smtClean="0"/>
              <a:t>A titration of 25.0 mL of </a:t>
            </a:r>
            <a:r>
              <a:rPr lang="en-US" dirty="0" err="1" smtClean="0"/>
              <a:t>HCl</a:t>
            </a:r>
            <a:r>
              <a:rPr lang="en-US" dirty="0" smtClean="0"/>
              <a:t> with 0.00105 M </a:t>
            </a:r>
            <a:r>
              <a:rPr lang="en-US" dirty="0" err="1" smtClean="0"/>
              <a:t>NaOH</a:t>
            </a:r>
            <a:r>
              <a:rPr lang="en-US" dirty="0" smtClean="0"/>
              <a:t> standardized.  The first sign of color change (equivalence point) occurs after the addition of 15.5 mL of </a:t>
            </a:r>
            <a:r>
              <a:rPr lang="en-US" dirty="0" err="1" smtClean="0"/>
              <a:t>NaOH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What is the concentration of the </a:t>
            </a:r>
            <a:r>
              <a:rPr lang="en-US" dirty="0" err="1" smtClean="0"/>
              <a:t>HCl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41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17.3 Weak Acid Base Titrations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965700" cy="4351338"/>
          </a:xfrm>
        </p:spPr>
        <p:txBody>
          <a:bodyPr/>
          <a:lstStyle/>
          <a:p>
            <a:r>
              <a:rPr lang="en-US" dirty="0" smtClean="0"/>
              <a:t>Weak acid – base titration curves look very similar… </a:t>
            </a:r>
          </a:p>
          <a:p>
            <a:r>
              <a:rPr lang="en-US" dirty="0" smtClean="0"/>
              <a:t>Things that are different   </a:t>
            </a:r>
          </a:p>
          <a:p>
            <a:pPr lvl="1"/>
            <a:r>
              <a:rPr lang="en-US" dirty="0" smtClean="0"/>
              <a:t>They start higher on the scale than strong acid-base titrations</a:t>
            </a:r>
          </a:p>
          <a:p>
            <a:pPr lvl="1"/>
            <a:r>
              <a:rPr lang="en-US" dirty="0" smtClean="0"/>
              <a:t>The rapid rise at the equivalence point is not as drastic as strong acid-base</a:t>
            </a:r>
          </a:p>
          <a:p>
            <a:pPr lvl="1"/>
            <a:r>
              <a:rPr lang="en-US" dirty="0" smtClean="0"/>
              <a:t>Equivalence point is not at 7!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545" y="1939924"/>
            <a:ext cx="5312103" cy="385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871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17.3 Weak Acid Base Titrations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Let’s take a look at an example….</a:t>
            </a:r>
          </a:p>
          <a:p>
            <a:pPr lvl="1"/>
            <a:r>
              <a:rPr lang="en-US" dirty="0" smtClean="0"/>
              <a:t>Titration of 50.0 mL of 0.100 M acetic acid with</a:t>
            </a:r>
          </a:p>
          <a:p>
            <a:pPr lvl="1"/>
            <a:r>
              <a:rPr lang="en-US" dirty="0" smtClean="0"/>
              <a:t>0.100  </a:t>
            </a:r>
            <a:r>
              <a:rPr lang="en-US" dirty="0" err="1" smtClean="0"/>
              <a:t>NaOH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r>
              <a:rPr lang="en-US" dirty="0" smtClean="0"/>
              <a:t>Let’s break this up into 4 portions </a:t>
            </a:r>
          </a:p>
          <a:p>
            <a:pPr lvl="1"/>
            <a:r>
              <a:rPr lang="en-US" dirty="0" smtClean="0"/>
              <a:t>1.) Initial pH – below 7, can be determined using techniques from chapter 16 (2.89)</a:t>
            </a:r>
          </a:p>
          <a:p>
            <a:pPr lvl="1"/>
            <a:r>
              <a:rPr lang="en-US" dirty="0" smtClean="0"/>
              <a:t>2.) Between initial pH and the equivalence point – slow rise as H+ ions are neutralized </a:t>
            </a:r>
          </a:p>
          <a:p>
            <a:pPr lvl="1"/>
            <a:r>
              <a:rPr lang="en-US" dirty="0" smtClean="0"/>
              <a:t>3.) The equivalence point – a rapid rise in pH, but not as drastic as SA and SB</a:t>
            </a:r>
          </a:p>
          <a:p>
            <a:pPr lvl="1"/>
            <a:r>
              <a:rPr lang="en-US" dirty="0" smtClean="0"/>
              <a:t>4.) After the equivalence point – greater than 7 (C2H2O2- is a weak base)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95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17.3 Weak Acid Base Titrations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Practice:</a:t>
            </a:r>
          </a:p>
          <a:p>
            <a:pPr lvl="1"/>
            <a:r>
              <a:rPr lang="en-US" dirty="0" smtClean="0"/>
              <a:t>Calculate pH of the solution formed when 45.0 mL of 0.100 M </a:t>
            </a:r>
            <a:r>
              <a:rPr lang="en-US" dirty="0" err="1" smtClean="0"/>
              <a:t>NaOH</a:t>
            </a:r>
            <a:r>
              <a:rPr lang="en-US" dirty="0" smtClean="0"/>
              <a:t> is added to 50.0 mL of 0.100 M HC2H3O2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365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421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17.3 Acid-Base Titrations</vt:lpstr>
      <vt:lpstr>17.3 Acid Base Titrations </vt:lpstr>
      <vt:lpstr>17.3 Titration Curves</vt:lpstr>
      <vt:lpstr>17.3 Strong Acid – Base Curves</vt:lpstr>
      <vt:lpstr>17.3 Strong Acid – Base Titration</vt:lpstr>
      <vt:lpstr>17.3 Strong-Acid Base</vt:lpstr>
      <vt:lpstr>17.3 Weak Acid Base Titrations</vt:lpstr>
      <vt:lpstr>17.3 Weak Acid Base Titrations</vt:lpstr>
      <vt:lpstr>17.3 Weak Acid Base Titrations</vt:lpstr>
      <vt:lpstr>17.3 Polyprotic Acids</vt:lpstr>
      <vt:lpstr>Types of Titrations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17.3 Acid-Base Titrations</dc:title>
  <dc:creator>Jacob Atherly</dc:creator>
  <cp:lastModifiedBy>Jacob Atherly</cp:lastModifiedBy>
  <cp:revision>9</cp:revision>
  <dcterms:created xsi:type="dcterms:W3CDTF">2019-04-12T10:10:15Z</dcterms:created>
  <dcterms:modified xsi:type="dcterms:W3CDTF">2019-04-12T11:42:12Z</dcterms:modified>
</cp:coreProperties>
</file>